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5" r:id="rId9"/>
    <p:sldId id="266" r:id="rId10"/>
    <p:sldId id="267" r:id="rId11"/>
    <p:sldId id="268" r:id="rId12"/>
    <p:sldId id="262" r:id="rId13"/>
    <p:sldId id="263" r:id="rId14"/>
    <p:sldId id="270" r:id="rId15"/>
    <p:sldId id="271" r:id="rId16"/>
  </p:sldIdLst>
  <p:sldSz cx="18288000" cy="10287000"/>
  <p:notesSz cx="6858000" cy="9144000"/>
  <p:embeddedFontLst>
    <p:embeddedFont>
      <p:font typeface="Aileron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</p:embeddedFont>
    <p:embeddedFont>
      <p:font typeface="Open Sans Bold" panose="020B0806030504020204" pitchFamily="34" charset="0"/>
      <p:regular r:id="rId25"/>
      <p:bold r:id="rId26"/>
    </p:embeddedFont>
    <p:embeddedFont>
      <p:font typeface="Raleway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25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8312A9-08CE-4724-ABB2-9E22D974E8B0}" v="6" dt="2024-02-12T19:11:25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1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era Barcenas, Karina" userId="74c642af-9e4d-455c-aa8c-6ca010bec01c" providerId="ADAL" clId="{BC8312A9-08CE-4724-ABB2-9E22D974E8B0}"/>
    <pc:docChg chg="undo custSel modSld">
      <pc:chgData name="Loera Barcenas, Karina" userId="74c642af-9e4d-455c-aa8c-6ca010bec01c" providerId="ADAL" clId="{BC8312A9-08CE-4724-ABB2-9E22D974E8B0}" dt="2024-02-12T19:13:09.741" v="335" actId="20577"/>
      <pc:docMkLst>
        <pc:docMk/>
      </pc:docMkLst>
      <pc:sldChg chg="modSp mod">
        <pc:chgData name="Loera Barcenas, Karina" userId="74c642af-9e4d-455c-aa8c-6ca010bec01c" providerId="ADAL" clId="{BC8312A9-08CE-4724-ABB2-9E22D974E8B0}" dt="2024-02-12T18:59:34.464" v="4" actId="122"/>
        <pc:sldMkLst>
          <pc:docMk/>
          <pc:sldMk cId="0" sldId="257"/>
        </pc:sldMkLst>
        <pc:spChg chg="mod">
          <ac:chgData name="Loera Barcenas, Karina" userId="74c642af-9e4d-455c-aa8c-6ca010bec01c" providerId="ADAL" clId="{BC8312A9-08CE-4724-ABB2-9E22D974E8B0}" dt="2024-02-12T18:59:34.464" v="4" actId="122"/>
          <ac:spMkLst>
            <pc:docMk/>
            <pc:sldMk cId="0" sldId="257"/>
            <ac:spMk id="22" creationId="{00000000-0000-0000-0000-000000000000}"/>
          </ac:spMkLst>
        </pc:spChg>
      </pc:sldChg>
      <pc:sldChg chg="modSp mod">
        <pc:chgData name="Loera Barcenas, Karina" userId="74c642af-9e4d-455c-aa8c-6ca010bec01c" providerId="ADAL" clId="{BC8312A9-08CE-4724-ABB2-9E22D974E8B0}" dt="2024-02-12T19:07:42.473" v="52" actId="207"/>
        <pc:sldMkLst>
          <pc:docMk/>
          <pc:sldMk cId="0" sldId="259"/>
        </pc:sldMkLst>
        <pc:spChg chg="mod">
          <ac:chgData name="Loera Barcenas, Karina" userId="74c642af-9e4d-455c-aa8c-6ca010bec01c" providerId="ADAL" clId="{BC8312A9-08CE-4724-ABB2-9E22D974E8B0}" dt="2024-02-12T19:07:42.473" v="52" actId="207"/>
          <ac:spMkLst>
            <pc:docMk/>
            <pc:sldMk cId="0" sldId="259"/>
            <ac:spMk id="21" creationId="{00000000-0000-0000-0000-000000000000}"/>
          </ac:spMkLst>
        </pc:spChg>
      </pc:sldChg>
      <pc:sldChg chg="addSp modSp mod">
        <pc:chgData name="Loera Barcenas, Karina" userId="74c642af-9e4d-455c-aa8c-6ca010bec01c" providerId="ADAL" clId="{BC8312A9-08CE-4724-ABB2-9E22D974E8B0}" dt="2024-02-12T19:05:03.552" v="50" actId="1076"/>
        <pc:sldMkLst>
          <pc:docMk/>
          <pc:sldMk cId="0" sldId="260"/>
        </pc:sldMkLst>
        <pc:spChg chg="mod">
          <ac:chgData name="Loera Barcenas, Karina" userId="74c642af-9e4d-455c-aa8c-6ca010bec01c" providerId="ADAL" clId="{BC8312A9-08CE-4724-ABB2-9E22D974E8B0}" dt="2024-02-12T19:04:56.273" v="48" actId="1076"/>
          <ac:spMkLst>
            <pc:docMk/>
            <pc:sldMk cId="0" sldId="260"/>
            <ac:spMk id="21" creationId="{00000000-0000-0000-0000-000000000000}"/>
          </ac:spMkLst>
        </pc:spChg>
        <pc:spChg chg="mod">
          <ac:chgData name="Loera Barcenas, Karina" userId="74c642af-9e4d-455c-aa8c-6ca010bec01c" providerId="ADAL" clId="{BC8312A9-08CE-4724-ABB2-9E22D974E8B0}" dt="2024-02-12T19:05:03.552" v="50" actId="1076"/>
          <ac:spMkLst>
            <pc:docMk/>
            <pc:sldMk cId="0" sldId="260"/>
            <ac:spMk id="22" creationId="{00000000-0000-0000-0000-000000000000}"/>
          </ac:spMkLst>
        </pc:spChg>
        <pc:spChg chg="mod">
          <ac:chgData name="Loera Barcenas, Karina" userId="74c642af-9e4d-455c-aa8c-6ca010bec01c" providerId="ADAL" clId="{BC8312A9-08CE-4724-ABB2-9E22D974E8B0}" dt="2024-02-12T19:02:46.168" v="35" actId="113"/>
          <ac:spMkLst>
            <pc:docMk/>
            <pc:sldMk cId="0" sldId="260"/>
            <ac:spMk id="24" creationId="{00000000-0000-0000-0000-000000000000}"/>
          </ac:spMkLst>
        </pc:spChg>
        <pc:picChg chg="add mod">
          <ac:chgData name="Loera Barcenas, Karina" userId="74c642af-9e4d-455c-aa8c-6ca010bec01c" providerId="ADAL" clId="{BC8312A9-08CE-4724-ABB2-9E22D974E8B0}" dt="2024-02-12T19:05:00.433" v="49" actId="1076"/>
          <ac:picMkLst>
            <pc:docMk/>
            <pc:sldMk cId="0" sldId="260"/>
            <ac:picMk id="26" creationId="{42132E02-77CD-35DF-D45D-C5927ED15E81}"/>
          </ac:picMkLst>
        </pc:picChg>
      </pc:sldChg>
      <pc:sldChg chg="modSp mod">
        <pc:chgData name="Loera Barcenas, Karina" userId="74c642af-9e4d-455c-aa8c-6ca010bec01c" providerId="ADAL" clId="{BC8312A9-08CE-4724-ABB2-9E22D974E8B0}" dt="2024-02-12T19:08:03.241" v="53" actId="207"/>
        <pc:sldMkLst>
          <pc:docMk/>
          <pc:sldMk cId="0" sldId="261"/>
        </pc:sldMkLst>
        <pc:spChg chg="mod">
          <ac:chgData name="Loera Barcenas, Karina" userId="74c642af-9e4d-455c-aa8c-6ca010bec01c" providerId="ADAL" clId="{BC8312A9-08CE-4724-ABB2-9E22D974E8B0}" dt="2024-02-12T19:08:03.241" v="53" actId="207"/>
          <ac:spMkLst>
            <pc:docMk/>
            <pc:sldMk cId="0" sldId="261"/>
            <ac:spMk id="21" creationId="{00000000-0000-0000-0000-000000000000}"/>
          </ac:spMkLst>
        </pc:spChg>
      </pc:sldChg>
      <pc:sldChg chg="addSp modSp mod">
        <pc:chgData name="Loera Barcenas, Karina" userId="74c642af-9e4d-455c-aa8c-6ca010bec01c" providerId="ADAL" clId="{BC8312A9-08CE-4724-ABB2-9E22D974E8B0}" dt="2024-02-12T19:09:21.773" v="125" actId="1076"/>
        <pc:sldMkLst>
          <pc:docMk/>
          <pc:sldMk cId="0" sldId="264"/>
        </pc:sldMkLst>
        <pc:spChg chg="mod">
          <ac:chgData name="Loera Barcenas, Karina" userId="74c642af-9e4d-455c-aa8c-6ca010bec01c" providerId="ADAL" clId="{BC8312A9-08CE-4724-ABB2-9E22D974E8B0}" dt="2024-02-12T19:09:20.165" v="124" actId="1076"/>
          <ac:spMkLst>
            <pc:docMk/>
            <pc:sldMk cId="0" sldId="264"/>
            <ac:spMk id="21" creationId="{00000000-0000-0000-0000-000000000000}"/>
          </ac:spMkLst>
        </pc:spChg>
        <pc:spChg chg="mod">
          <ac:chgData name="Loera Barcenas, Karina" userId="74c642af-9e4d-455c-aa8c-6ca010bec01c" providerId="ADAL" clId="{BC8312A9-08CE-4724-ABB2-9E22D974E8B0}" dt="2024-02-12T19:09:21.773" v="125" actId="1076"/>
          <ac:spMkLst>
            <pc:docMk/>
            <pc:sldMk cId="0" sldId="264"/>
            <ac:spMk id="22" creationId="{00000000-0000-0000-0000-000000000000}"/>
          </ac:spMkLst>
        </pc:spChg>
        <pc:spChg chg="add mod">
          <ac:chgData name="Loera Barcenas, Karina" userId="74c642af-9e4d-455c-aa8c-6ca010bec01c" providerId="ADAL" clId="{BC8312A9-08CE-4724-ABB2-9E22D974E8B0}" dt="2024-02-12T19:09:17.373" v="123" actId="14100"/>
          <ac:spMkLst>
            <pc:docMk/>
            <pc:sldMk cId="0" sldId="264"/>
            <ac:spMk id="24" creationId="{CB541041-F83D-BF88-E357-8474CB7E8FB3}"/>
          </ac:spMkLst>
        </pc:spChg>
      </pc:sldChg>
      <pc:sldChg chg="addSp delSp modSp mod">
        <pc:chgData name="Loera Barcenas, Karina" userId="74c642af-9e4d-455c-aa8c-6ca010bec01c" providerId="ADAL" clId="{BC8312A9-08CE-4724-ABB2-9E22D974E8B0}" dt="2024-02-12T19:09:53.250" v="164" actId="21"/>
        <pc:sldMkLst>
          <pc:docMk/>
          <pc:sldMk cId="0" sldId="265"/>
        </pc:sldMkLst>
        <pc:spChg chg="add del mod">
          <ac:chgData name="Loera Barcenas, Karina" userId="74c642af-9e4d-455c-aa8c-6ca010bec01c" providerId="ADAL" clId="{BC8312A9-08CE-4724-ABB2-9E22D974E8B0}" dt="2024-02-12T19:09:53.250" v="164" actId="21"/>
          <ac:spMkLst>
            <pc:docMk/>
            <pc:sldMk cId="0" sldId="265"/>
            <ac:spMk id="26" creationId="{5923E73D-9095-860B-9A1F-18D5FDDD9A75}"/>
          </ac:spMkLst>
        </pc:spChg>
      </pc:sldChg>
      <pc:sldChg chg="addSp modSp mod">
        <pc:chgData name="Loera Barcenas, Karina" userId="74c642af-9e4d-455c-aa8c-6ca010bec01c" providerId="ADAL" clId="{BC8312A9-08CE-4724-ABB2-9E22D974E8B0}" dt="2024-02-12T19:10:44.991" v="212" actId="1076"/>
        <pc:sldMkLst>
          <pc:docMk/>
          <pc:sldMk cId="0" sldId="266"/>
        </pc:sldMkLst>
        <pc:spChg chg="add mod">
          <ac:chgData name="Loera Barcenas, Karina" userId="74c642af-9e4d-455c-aa8c-6ca010bec01c" providerId="ADAL" clId="{BC8312A9-08CE-4724-ABB2-9E22D974E8B0}" dt="2024-02-12T19:10:44.991" v="212" actId="1076"/>
          <ac:spMkLst>
            <pc:docMk/>
            <pc:sldMk cId="0" sldId="266"/>
            <ac:spMk id="26" creationId="{B2433DB2-CDD4-A149-F59C-12D702C5C536}"/>
          </ac:spMkLst>
        </pc:spChg>
      </pc:sldChg>
      <pc:sldChg chg="addSp modSp mod">
        <pc:chgData name="Loera Barcenas, Karina" userId="74c642af-9e4d-455c-aa8c-6ca010bec01c" providerId="ADAL" clId="{BC8312A9-08CE-4724-ABB2-9E22D974E8B0}" dt="2024-02-12T19:11:22.110" v="259" actId="1076"/>
        <pc:sldMkLst>
          <pc:docMk/>
          <pc:sldMk cId="0" sldId="267"/>
        </pc:sldMkLst>
        <pc:spChg chg="mod">
          <ac:chgData name="Loera Barcenas, Karina" userId="74c642af-9e4d-455c-aa8c-6ca010bec01c" providerId="ADAL" clId="{BC8312A9-08CE-4724-ABB2-9E22D974E8B0}" dt="2024-02-12T19:10:59.631" v="215" actId="14100"/>
          <ac:spMkLst>
            <pc:docMk/>
            <pc:sldMk cId="0" sldId="267"/>
            <ac:spMk id="22" creationId="{00000000-0000-0000-0000-000000000000}"/>
          </ac:spMkLst>
        </pc:spChg>
        <pc:spChg chg="add mod">
          <ac:chgData name="Loera Barcenas, Karina" userId="74c642af-9e4d-455c-aa8c-6ca010bec01c" providerId="ADAL" clId="{BC8312A9-08CE-4724-ABB2-9E22D974E8B0}" dt="2024-02-12T19:11:22.110" v="259" actId="1076"/>
          <ac:spMkLst>
            <pc:docMk/>
            <pc:sldMk cId="0" sldId="267"/>
            <ac:spMk id="25" creationId="{CD2EE8C8-1D2E-20E1-A5D5-AB887EB2B61F}"/>
          </ac:spMkLst>
        </pc:spChg>
      </pc:sldChg>
      <pc:sldChg chg="addSp modSp mod">
        <pc:chgData name="Loera Barcenas, Karina" userId="74c642af-9e4d-455c-aa8c-6ca010bec01c" providerId="ADAL" clId="{BC8312A9-08CE-4724-ABB2-9E22D974E8B0}" dt="2024-02-12T19:13:09.741" v="335" actId="20577"/>
        <pc:sldMkLst>
          <pc:docMk/>
          <pc:sldMk cId="0" sldId="268"/>
        </pc:sldMkLst>
        <pc:spChg chg="add mod">
          <ac:chgData name="Loera Barcenas, Karina" userId="74c642af-9e4d-455c-aa8c-6ca010bec01c" providerId="ADAL" clId="{BC8312A9-08CE-4724-ABB2-9E22D974E8B0}" dt="2024-02-12T19:13:09.741" v="335" actId="20577"/>
          <ac:spMkLst>
            <pc:docMk/>
            <pc:sldMk cId="0" sldId="268"/>
            <ac:spMk id="23" creationId="{04ABCA8D-D3F2-8DBD-9D77-FABA96496DB5}"/>
          </ac:spMkLst>
        </pc:spChg>
      </pc:sldChg>
      <pc:sldChg chg="modSp mod">
        <pc:chgData name="Loera Barcenas, Karina" userId="74c642af-9e4d-455c-aa8c-6ca010bec01c" providerId="ADAL" clId="{BC8312A9-08CE-4724-ABB2-9E22D974E8B0}" dt="2024-02-12T19:06:59.903" v="51" actId="113"/>
        <pc:sldMkLst>
          <pc:docMk/>
          <pc:sldMk cId="0" sldId="270"/>
        </pc:sldMkLst>
        <pc:spChg chg="mod">
          <ac:chgData name="Loera Barcenas, Karina" userId="74c642af-9e4d-455c-aa8c-6ca010bec01c" providerId="ADAL" clId="{BC8312A9-08CE-4724-ABB2-9E22D974E8B0}" dt="2024-02-12T19:06:59.903" v="51" actId="113"/>
          <ac:spMkLst>
            <pc:docMk/>
            <pc:sldMk cId="0" sldId="270"/>
            <ac:spMk id="2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hyperlink" Target="http://www.wnyconstructionmgmt.com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hyperlink" Target="mailto:josefvergara@wnyconstructionmgmt.com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sv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 cstate="print">
                <a:alphaModFix amt="17000"/>
              </a:blip>
              <a:stretch>
                <a:fillRect r="-116017" b="-478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61565" y="796416"/>
            <a:ext cx="9964870" cy="7404102"/>
            <a:chOff x="0" y="0"/>
            <a:chExt cx="13286494" cy="9872136"/>
          </a:xfrm>
        </p:grpSpPr>
        <p:sp>
          <p:nvSpPr>
            <p:cNvPr id="5" name="Freeform 5"/>
            <p:cNvSpPr/>
            <p:nvPr/>
          </p:nvSpPr>
          <p:spPr>
            <a:xfrm>
              <a:off x="3643493" y="0"/>
              <a:ext cx="5999508" cy="6530076"/>
            </a:xfrm>
            <a:custGeom>
              <a:avLst/>
              <a:gdLst/>
              <a:ahLst/>
              <a:cxnLst/>
              <a:rect l="l" t="t" r="r" b="b"/>
              <a:pathLst>
                <a:path w="5999508" h="6530076">
                  <a:moveTo>
                    <a:pt x="0" y="0"/>
                  </a:moveTo>
                  <a:lnTo>
                    <a:pt x="5999508" y="0"/>
                  </a:lnTo>
                  <a:lnTo>
                    <a:pt x="5999508" y="6530076"/>
                  </a:lnTo>
                  <a:lnTo>
                    <a:pt x="0" y="6530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74587" y="6820551"/>
              <a:ext cx="11937320" cy="1493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07"/>
                </a:lnSpc>
              </a:pPr>
              <a:r>
                <a:rPr lang="en-US" sz="6647" spc="1376">
                  <a:solidFill>
                    <a:srgbClr val="133259"/>
                  </a:solidFill>
                  <a:latin typeface="Raleway Bold"/>
                </a:rPr>
                <a:t>WNY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47072"/>
              <a:ext cx="13286494" cy="162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46"/>
                </a:lnSpc>
              </a:pPr>
              <a:r>
                <a:rPr lang="en-US" sz="3676" spc="768">
                  <a:solidFill>
                    <a:srgbClr val="133259"/>
                  </a:solidFill>
                  <a:latin typeface="Open Sans Bold"/>
                </a:rPr>
                <a:t>ENGINEERING &amp; CONSTRUCTION MANAGEMENT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141496" y="8670230"/>
            <a:ext cx="452938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sz="3188" dirty="0">
                <a:solidFill>
                  <a:srgbClr val="133259"/>
                </a:solidFill>
                <a:latin typeface="Aileron Bold"/>
              </a:rPr>
              <a:t>A pitch by Jose </a:t>
            </a:r>
            <a:r>
              <a:rPr lang="en-US" sz="3188" dirty="0" err="1">
                <a:solidFill>
                  <a:srgbClr val="133259"/>
                </a:solidFill>
                <a:latin typeface="Aileron Bold"/>
              </a:rPr>
              <a:t>Vergara</a:t>
            </a:r>
            <a:endParaRPr lang="en-US" sz="3188" dirty="0">
              <a:solidFill>
                <a:srgbClr val="133259"/>
              </a:solidFill>
              <a:latin typeface="Aileron Bold"/>
            </a:endParaRPr>
          </a:p>
          <a:p>
            <a:pPr algn="ctr">
              <a:lnSpc>
                <a:spcPts val="4464"/>
              </a:lnSpc>
            </a:pPr>
            <a:r>
              <a:rPr lang="en-US" sz="3188" dirty="0">
                <a:solidFill>
                  <a:srgbClr val="133259"/>
                </a:solidFill>
                <a:latin typeface="Aileron Bold"/>
              </a:rPr>
              <a:t>February15,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163226" y="2433811"/>
            <a:ext cx="4638168" cy="6184224"/>
          </a:xfrm>
          <a:custGeom>
            <a:avLst/>
            <a:gdLst/>
            <a:ahLst/>
            <a:cxnLst/>
            <a:rect l="l" t="t" r="r" b="b"/>
            <a:pathLst>
              <a:path w="4638168" h="6184224">
                <a:moveTo>
                  <a:pt x="0" y="0"/>
                </a:moveTo>
                <a:lnTo>
                  <a:pt x="4638168" y="0"/>
                </a:lnTo>
                <a:lnTo>
                  <a:pt x="4638168" y="6184224"/>
                </a:lnTo>
                <a:lnTo>
                  <a:pt x="0" y="618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620544" y="2433811"/>
            <a:ext cx="4828641" cy="6244823"/>
          </a:xfrm>
          <a:custGeom>
            <a:avLst/>
            <a:gdLst/>
            <a:ahLst/>
            <a:cxnLst/>
            <a:rect l="l" t="t" r="r" b="b"/>
            <a:pathLst>
              <a:path w="5402275" h="7203034">
                <a:moveTo>
                  <a:pt x="0" y="0"/>
                </a:moveTo>
                <a:lnTo>
                  <a:pt x="5402275" y="0"/>
                </a:lnTo>
                <a:lnTo>
                  <a:pt x="5402275" y="7203034"/>
                </a:lnTo>
                <a:lnTo>
                  <a:pt x="0" y="720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15435" y="2433811"/>
            <a:ext cx="4828641" cy="6438188"/>
          </a:xfrm>
          <a:custGeom>
            <a:avLst/>
            <a:gdLst/>
            <a:ahLst/>
            <a:cxnLst/>
            <a:rect l="l" t="t" r="r" b="b"/>
            <a:pathLst>
              <a:path w="4828641" h="6438188">
                <a:moveTo>
                  <a:pt x="0" y="0"/>
                </a:moveTo>
                <a:lnTo>
                  <a:pt x="4828641" y="0"/>
                </a:lnTo>
                <a:lnTo>
                  <a:pt x="4828641" y="6438188"/>
                </a:lnTo>
                <a:lnTo>
                  <a:pt x="0" y="64381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764626" y="393733"/>
            <a:ext cx="9804484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PREVIOUS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PROJECTS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2EE8C8-1D2E-20E1-A5D5-AB887EB2B61F}"/>
              </a:ext>
            </a:extLst>
          </p:cNvPr>
          <p:cNvSpPr txBox="1"/>
          <p:nvPr/>
        </p:nvSpPr>
        <p:spPr>
          <a:xfrm>
            <a:off x="9978651" y="755757"/>
            <a:ext cx="69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33259"/>
                </a:solidFill>
              </a:rPr>
              <a:t>Complete Renovation Historical House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5207888" y="2624528"/>
            <a:ext cx="7872223" cy="5904168"/>
          </a:xfrm>
          <a:custGeom>
            <a:avLst/>
            <a:gdLst/>
            <a:ahLst/>
            <a:cxnLst/>
            <a:rect l="l" t="t" r="r" b="b"/>
            <a:pathLst>
              <a:path w="7872223" h="5904168">
                <a:moveTo>
                  <a:pt x="0" y="0"/>
                </a:moveTo>
                <a:lnTo>
                  <a:pt x="7872224" y="0"/>
                </a:lnTo>
                <a:lnTo>
                  <a:pt x="7872224" y="5904167"/>
                </a:lnTo>
                <a:lnTo>
                  <a:pt x="0" y="59041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764626" y="393733"/>
            <a:ext cx="9804484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PREVIOUS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PROJECTS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ABCA8D-D3F2-8DBD-9D77-FABA96496DB5}"/>
              </a:ext>
            </a:extLst>
          </p:cNvPr>
          <p:cNvSpPr txBox="1"/>
          <p:nvPr/>
        </p:nvSpPr>
        <p:spPr>
          <a:xfrm>
            <a:off x="10134600" y="743413"/>
            <a:ext cx="69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33259"/>
                </a:solidFill>
              </a:rPr>
              <a:t>Exterior </a:t>
            </a:r>
            <a:endParaRPr lang="en-US" sz="3200" dirty="0">
              <a:solidFill>
                <a:srgbClr val="1332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9542678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29990" y="701227"/>
            <a:ext cx="8339557" cy="113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28AD51"/>
                </a:solidFill>
                <a:latin typeface="Raleway Bold"/>
              </a:rPr>
              <a:t>TESTIMONIALS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11454" y="2480808"/>
            <a:ext cx="15316187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133259"/>
                </a:solidFill>
                <a:latin typeface="Aileron Bold"/>
              </a:rPr>
              <a:t>Review by Donna E. in Buffalo, NY</a:t>
            </a: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133259"/>
                </a:solidFill>
                <a:latin typeface="Aileron Bold"/>
              </a:rPr>
              <a:t>Project: Install Drywall</a:t>
            </a: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133259"/>
                </a:solidFill>
                <a:latin typeface="Aileron Bold"/>
              </a:rPr>
              <a:t>Comments:</a:t>
            </a:r>
            <a:r>
              <a:rPr lang="en-US" sz="2599">
                <a:solidFill>
                  <a:srgbClr val="133259"/>
                </a:solidFill>
                <a:latin typeface="Aileron"/>
              </a:rPr>
              <a:t> I like working with Jose. He is</a:t>
            </a:r>
            <a:r>
              <a:rPr lang="en-US" sz="2599">
                <a:solidFill>
                  <a:srgbClr val="28AD51"/>
                </a:solidFill>
                <a:latin typeface="Aileron Bold"/>
              </a:rPr>
              <a:t> always on time with his team and does what he says he will do</a:t>
            </a:r>
            <a:r>
              <a:rPr lang="en-US" sz="2599">
                <a:solidFill>
                  <a:srgbClr val="133259"/>
                </a:solidFill>
                <a:latin typeface="Aileron"/>
              </a:rPr>
              <a:t>. I would highly recommend WNY Engineering and Construction</a:t>
            </a:r>
          </a:p>
          <a:p>
            <a:pPr>
              <a:lnSpc>
                <a:spcPts val="3639"/>
              </a:lnSpc>
            </a:pPr>
            <a:endParaRPr lang="en-US" sz="2599">
              <a:solidFill>
                <a:srgbClr val="133259"/>
              </a:solidFill>
              <a:latin typeface="Ailero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11454" y="5086350"/>
            <a:ext cx="15022890" cy="319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2"/>
              </a:lnSpc>
            </a:pPr>
            <a:r>
              <a:rPr lang="en-US" sz="2601">
                <a:solidFill>
                  <a:srgbClr val="133259"/>
                </a:solidFill>
                <a:latin typeface="Aileron Bold"/>
              </a:rPr>
              <a:t>Review by Jonathan L. in Buffalo, NY</a:t>
            </a:r>
          </a:p>
          <a:p>
            <a:pPr>
              <a:lnSpc>
                <a:spcPts val="3642"/>
              </a:lnSpc>
            </a:pPr>
            <a:r>
              <a:rPr lang="en-US" sz="2601">
                <a:solidFill>
                  <a:srgbClr val="133259"/>
                </a:solidFill>
                <a:latin typeface="Aileron Bold"/>
              </a:rPr>
              <a:t>Project: Demolish and Remove Structures</a:t>
            </a:r>
          </a:p>
          <a:p>
            <a:pPr>
              <a:lnSpc>
                <a:spcPts val="3642"/>
              </a:lnSpc>
            </a:pPr>
            <a:r>
              <a:rPr lang="en-US" sz="2601">
                <a:solidFill>
                  <a:srgbClr val="133259"/>
                </a:solidFill>
                <a:latin typeface="Aileron Bold"/>
              </a:rPr>
              <a:t>Comments: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 We had a fire escape removed and it was a very challenging job, that could have caused significant damage to our home if anything went wrong.</a:t>
            </a:r>
            <a:r>
              <a:rPr lang="en-US" sz="2601">
                <a:solidFill>
                  <a:srgbClr val="28AD51"/>
                </a:solidFill>
                <a:latin typeface="Aileron Bold"/>
              </a:rPr>
              <a:t> Having an actual civil engineer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 (Mr. Jose Vergara)</a:t>
            </a:r>
            <a:r>
              <a:rPr lang="en-US" sz="2601">
                <a:solidFill>
                  <a:srgbClr val="28AD51"/>
                </a:solidFill>
                <a:latin typeface="Aileron Bold"/>
              </a:rPr>
              <a:t> responsible for the project put my mind at ease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. They did the job </a:t>
            </a:r>
            <a:r>
              <a:rPr lang="en-US" sz="2601">
                <a:solidFill>
                  <a:srgbClr val="28AD51"/>
                </a:solidFill>
                <a:latin typeface="Aileron Bold"/>
              </a:rPr>
              <a:t>perfectly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. They were true professionals and </a:t>
            </a:r>
            <a:r>
              <a:rPr lang="en-US" sz="2601">
                <a:solidFill>
                  <a:srgbClr val="28AD51"/>
                </a:solidFill>
                <a:latin typeface="Aileron Bold"/>
              </a:rPr>
              <a:t>I would recommend them without reservations.</a:t>
            </a:r>
          </a:p>
          <a:p>
            <a:pPr>
              <a:lnSpc>
                <a:spcPts val="3642"/>
              </a:lnSpc>
            </a:pPr>
            <a:endParaRPr lang="en-US" sz="2601">
              <a:solidFill>
                <a:srgbClr val="28AD51"/>
              </a:solidFill>
              <a:latin typeface="Aileron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839443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133066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2" y="0"/>
                </a:lnTo>
                <a:lnTo>
                  <a:pt x="1122172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3426688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723453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9542678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29990" y="701227"/>
            <a:ext cx="8339557" cy="113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28AD51"/>
                </a:solidFill>
                <a:latin typeface="Raleway Bold"/>
              </a:rPr>
              <a:t>TESTIMONIALS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11454" y="2480808"/>
            <a:ext cx="15316187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 dirty="0">
                <a:solidFill>
                  <a:srgbClr val="133259"/>
                </a:solidFill>
                <a:latin typeface="Aileron Bold"/>
              </a:rPr>
              <a:t>Review by Mike H. in Tonawanda, NY</a:t>
            </a:r>
          </a:p>
          <a:p>
            <a:pPr>
              <a:lnSpc>
                <a:spcPts val="3639"/>
              </a:lnSpc>
            </a:pPr>
            <a:r>
              <a:rPr lang="en-US" sz="2599" dirty="0">
                <a:solidFill>
                  <a:srgbClr val="133259"/>
                </a:solidFill>
                <a:latin typeface="Aileron Bold"/>
              </a:rPr>
              <a:t>Project: Install Drywall</a:t>
            </a:r>
          </a:p>
          <a:p>
            <a:pPr>
              <a:lnSpc>
                <a:spcPts val="3639"/>
              </a:lnSpc>
            </a:pPr>
            <a:r>
              <a:rPr lang="en-US" sz="2599" dirty="0">
                <a:solidFill>
                  <a:srgbClr val="133259"/>
                </a:solidFill>
                <a:latin typeface="Aileron Bold"/>
              </a:rPr>
              <a:t>Comments: </a:t>
            </a:r>
            <a:r>
              <a:rPr lang="en-US" sz="2599" dirty="0">
                <a:solidFill>
                  <a:srgbClr val="133259"/>
                </a:solidFill>
                <a:latin typeface="Aileron"/>
              </a:rPr>
              <a:t>Jose and his crew were </a:t>
            </a:r>
            <a:r>
              <a:rPr lang="en-US" sz="2599" dirty="0">
                <a:solidFill>
                  <a:srgbClr val="28AD51"/>
                </a:solidFill>
                <a:latin typeface="Aileron Bold"/>
              </a:rPr>
              <a:t>a pleasure to work with</a:t>
            </a:r>
            <a:r>
              <a:rPr lang="en-US" sz="2599" dirty="0">
                <a:solidFill>
                  <a:srgbClr val="133259"/>
                </a:solidFill>
                <a:latin typeface="Aileron"/>
              </a:rPr>
              <a:t>. Not only did they do a great job on the drywall, they also put in new hardwood flooring and a beautiful staircase.</a:t>
            </a:r>
            <a:r>
              <a:rPr lang="en-US" sz="2599" dirty="0">
                <a:solidFill>
                  <a:srgbClr val="28AD51"/>
                </a:solidFill>
                <a:latin typeface="Aileron Bold"/>
              </a:rPr>
              <a:t> Very happy with the price and workmanship.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11454" y="5086350"/>
            <a:ext cx="15022890" cy="319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2"/>
              </a:lnSpc>
            </a:pPr>
            <a:r>
              <a:rPr lang="en-US" sz="2601">
                <a:solidFill>
                  <a:srgbClr val="133259"/>
                </a:solidFill>
                <a:latin typeface="Aileron Bold"/>
              </a:rPr>
              <a:t>Work Description: Interior Painting 3+ rooms</a:t>
            </a:r>
          </a:p>
          <a:p>
            <a:pPr>
              <a:lnSpc>
                <a:spcPts val="3642"/>
              </a:lnSpc>
            </a:pPr>
            <a:r>
              <a:rPr lang="en-US" sz="2601">
                <a:solidFill>
                  <a:srgbClr val="133259"/>
                </a:solidFill>
                <a:latin typeface="Aileron Bold"/>
              </a:rPr>
              <a:t>Comments: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 We had a large hole in our ceiling from a plumbing repair, and This company fixed the drywall and painted the ceiling. They also repaired some shelving holes in a few walls.</a:t>
            </a:r>
            <a:r>
              <a:rPr lang="en-US" sz="2601">
                <a:solidFill>
                  <a:srgbClr val="28AD51"/>
                </a:solidFill>
                <a:latin typeface="Aileron Bold"/>
              </a:rPr>
              <a:t> Very professional and prompt. Great attention to detail and did high quality work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. Our job was completed</a:t>
            </a:r>
            <a:r>
              <a:rPr lang="en-US" sz="2601">
                <a:solidFill>
                  <a:srgbClr val="28AD51"/>
                </a:solidFill>
                <a:latin typeface="Aileron Bold"/>
              </a:rPr>
              <a:t> quickly, with care, and looks perfect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-you can’t even see where the repair on the ceiling was! I was very impressed with Jose and his company, and</a:t>
            </a:r>
            <a:r>
              <a:rPr lang="en-US" sz="2601">
                <a:solidFill>
                  <a:srgbClr val="28AD51"/>
                </a:solidFill>
                <a:latin typeface="Aileron Bold"/>
              </a:rPr>
              <a:t> I would recommend them highly</a:t>
            </a:r>
            <a:r>
              <a:rPr lang="en-US" sz="2601">
                <a:solidFill>
                  <a:srgbClr val="133259"/>
                </a:solidFill>
                <a:latin typeface="Aileron"/>
              </a:rPr>
              <a:t>.</a:t>
            </a:r>
          </a:p>
          <a:p>
            <a:pPr>
              <a:lnSpc>
                <a:spcPts val="3642"/>
              </a:lnSpc>
            </a:pPr>
            <a:endParaRPr lang="en-US" sz="2601">
              <a:solidFill>
                <a:srgbClr val="133259"/>
              </a:solidFill>
              <a:latin typeface="Aileron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839443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133066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2" y="0"/>
                </a:lnTo>
                <a:lnTo>
                  <a:pt x="1122172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3426688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723453" y="527083"/>
            <a:ext cx="1122173" cy="1067084"/>
          </a:xfrm>
          <a:custGeom>
            <a:avLst/>
            <a:gdLst/>
            <a:ahLst/>
            <a:cxnLst/>
            <a:rect l="l" t="t" r="r" b="b"/>
            <a:pathLst>
              <a:path w="1122173" h="1067084">
                <a:moveTo>
                  <a:pt x="0" y="0"/>
                </a:moveTo>
                <a:lnTo>
                  <a:pt x="1122173" y="0"/>
                </a:lnTo>
                <a:lnTo>
                  <a:pt x="1122173" y="1067085"/>
                </a:lnTo>
                <a:lnTo>
                  <a:pt x="0" y="106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64626" y="393733"/>
            <a:ext cx="9804484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WORK WITH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US!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80096" y="7601089"/>
            <a:ext cx="13727808" cy="12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4"/>
              </a:lnSpc>
            </a:pPr>
            <a:r>
              <a:rPr lang="en-US" sz="3546" b="1" dirty="0">
                <a:solidFill>
                  <a:srgbClr val="133259"/>
                </a:solidFill>
                <a:latin typeface="Mont"/>
              </a:rPr>
              <a:t>We provide an unparalleled construction services. </a:t>
            </a:r>
          </a:p>
          <a:p>
            <a:pPr algn="ctr">
              <a:lnSpc>
                <a:spcPts val="4964"/>
              </a:lnSpc>
            </a:pPr>
            <a:r>
              <a:rPr lang="en-US" sz="3546" b="1" dirty="0">
                <a:solidFill>
                  <a:srgbClr val="133259"/>
                </a:solidFill>
                <a:latin typeface="Mont"/>
              </a:rPr>
              <a:t>We are reliable, professional and friendly.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313754" y="2539040"/>
            <a:ext cx="5711587" cy="4243826"/>
            <a:chOff x="0" y="0"/>
            <a:chExt cx="7615450" cy="5658434"/>
          </a:xfrm>
        </p:grpSpPr>
        <p:sp>
          <p:nvSpPr>
            <p:cNvPr id="24" name="Freeform 24"/>
            <p:cNvSpPr/>
            <p:nvPr/>
          </p:nvSpPr>
          <p:spPr>
            <a:xfrm>
              <a:off x="2088349" y="0"/>
              <a:ext cx="3438751" cy="3742859"/>
            </a:xfrm>
            <a:custGeom>
              <a:avLst/>
              <a:gdLst/>
              <a:ahLst/>
              <a:cxnLst/>
              <a:rect l="l" t="t" r="r" b="b"/>
              <a:pathLst>
                <a:path w="3438751" h="3742859">
                  <a:moveTo>
                    <a:pt x="0" y="0"/>
                  </a:moveTo>
                  <a:lnTo>
                    <a:pt x="3438752" y="0"/>
                  </a:lnTo>
                  <a:lnTo>
                    <a:pt x="3438752" y="3742859"/>
                  </a:lnTo>
                  <a:lnTo>
                    <a:pt x="0" y="3742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86654" y="3905518"/>
              <a:ext cx="6842141" cy="85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4"/>
                </a:lnSpc>
              </a:pPr>
              <a:r>
                <a:rPr lang="en-US" sz="3810" spc="788">
                  <a:solidFill>
                    <a:srgbClr val="133259"/>
                  </a:solidFill>
                  <a:latin typeface="Raleway Bold"/>
                </a:rPr>
                <a:t>WNY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4727109"/>
              <a:ext cx="7615450" cy="9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0"/>
                </a:lnSpc>
              </a:pPr>
              <a:r>
                <a:rPr lang="en-US" sz="2107" spc="440">
                  <a:solidFill>
                    <a:srgbClr val="133259"/>
                  </a:solidFill>
                  <a:latin typeface="Open Sans Bold"/>
                </a:rPr>
                <a:t>ENGINEERING &amp; CONSTRUCTION MANAGEMENT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94485" y="0"/>
            <a:ext cx="5246370" cy="10287000"/>
            <a:chOff x="0" y="0"/>
            <a:chExt cx="81280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593725"/>
            </a:xfrm>
            <a:custGeom>
              <a:avLst/>
              <a:gdLst/>
              <a:ahLst/>
              <a:cxnLst/>
              <a:rect l="l" t="t" r="r" b="b"/>
              <a:pathLst>
                <a:path w="812800" h="1593725">
                  <a:moveTo>
                    <a:pt x="0" y="0"/>
                  </a:moveTo>
                  <a:lnTo>
                    <a:pt x="812800" y="0"/>
                  </a:lnTo>
                  <a:lnTo>
                    <a:pt x="81280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 cstate="print"/>
              <a:stretch>
                <a:fillRect l="-23529" r="-235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4823265" y="4837066"/>
            <a:ext cx="698360" cy="700110"/>
          </a:xfrm>
          <a:custGeom>
            <a:avLst/>
            <a:gdLst/>
            <a:ahLst/>
            <a:cxnLst/>
            <a:rect l="l" t="t" r="r" b="b"/>
            <a:pathLst>
              <a:path w="698360" h="700110">
                <a:moveTo>
                  <a:pt x="0" y="0"/>
                </a:moveTo>
                <a:lnTo>
                  <a:pt x="698360" y="0"/>
                </a:lnTo>
                <a:lnTo>
                  <a:pt x="698360" y="700111"/>
                </a:lnTo>
                <a:lnTo>
                  <a:pt x="0" y="70011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837691" y="5727479"/>
            <a:ext cx="669508" cy="669508"/>
          </a:xfrm>
          <a:custGeom>
            <a:avLst/>
            <a:gdLst/>
            <a:ahLst/>
            <a:cxnLst/>
            <a:rect l="l" t="t" r="r" b="b"/>
            <a:pathLst>
              <a:path w="669508" h="669508">
                <a:moveTo>
                  <a:pt x="0" y="0"/>
                </a:moveTo>
                <a:lnTo>
                  <a:pt x="669508" y="0"/>
                </a:lnTo>
                <a:lnTo>
                  <a:pt x="669508" y="669508"/>
                </a:lnTo>
                <a:lnTo>
                  <a:pt x="0" y="6695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837691" y="6597012"/>
            <a:ext cx="698360" cy="698360"/>
          </a:xfrm>
          <a:custGeom>
            <a:avLst/>
            <a:gdLst/>
            <a:ahLst/>
            <a:cxnLst/>
            <a:rect l="l" t="t" r="r" b="b"/>
            <a:pathLst>
              <a:path w="698360" h="698360">
                <a:moveTo>
                  <a:pt x="0" y="0"/>
                </a:moveTo>
                <a:lnTo>
                  <a:pt x="698360" y="0"/>
                </a:lnTo>
                <a:lnTo>
                  <a:pt x="698360" y="698360"/>
                </a:lnTo>
                <a:lnTo>
                  <a:pt x="0" y="69836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774903" y="2917731"/>
            <a:ext cx="11074524" cy="437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2"/>
              </a:lnSpc>
            </a:pPr>
            <a:r>
              <a:rPr lang="en-US" sz="4438" dirty="0">
                <a:solidFill>
                  <a:srgbClr val="133259"/>
                </a:solidFill>
                <a:latin typeface="Open Sans Bold"/>
              </a:rPr>
              <a:t>Jose F. </a:t>
            </a:r>
            <a:r>
              <a:rPr lang="en-US" sz="4438" dirty="0" err="1">
                <a:solidFill>
                  <a:srgbClr val="133259"/>
                </a:solidFill>
                <a:latin typeface="Open Sans Bold"/>
              </a:rPr>
              <a:t>Vergara</a:t>
            </a:r>
            <a:r>
              <a:rPr lang="en-US" sz="4438" dirty="0">
                <a:solidFill>
                  <a:srgbClr val="133259"/>
                </a:solidFill>
                <a:latin typeface="Open Sans Bold"/>
              </a:rPr>
              <a:t> </a:t>
            </a:r>
          </a:p>
          <a:p>
            <a:pPr>
              <a:lnSpc>
                <a:spcPts val="7012"/>
              </a:lnSpc>
            </a:pPr>
            <a:endParaRPr lang="en-US" sz="4438" dirty="0">
              <a:solidFill>
                <a:srgbClr val="133259"/>
              </a:solidFill>
              <a:latin typeface="Open Sans Bold"/>
            </a:endParaRPr>
          </a:p>
          <a:p>
            <a:pPr>
              <a:lnSpc>
                <a:spcPts val="7012"/>
              </a:lnSpc>
            </a:pPr>
            <a:r>
              <a:rPr lang="en-US" sz="4438" dirty="0">
                <a:solidFill>
                  <a:srgbClr val="133259"/>
                </a:solidFill>
                <a:latin typeface="Open Sans"/>
              </a:rPr>
              <a:t>Phone: (716) 495-1875</a:t>
            </a:r>
          </a:p>
          <a:p>
            <a:pPr>
              <a:lnSpc>
                <a:spcPts val="7012"/>
              </a:lnSpc>
            </a:pPr>
            <a:r>
              <a:rPr lang="en-US" sz="4438" u="sng" dirty="0">
                <a:solidFill>
                  <a:srgbClr val="133259"/>
                </a:solidFill>
                <a:latin typeface="Open Sans"/>
                <a:hlinkClick r:id="rId11" tooltip="mailto:josefvergara@wnyconstructionmgmt.com"/>
              </a:rPr>
              <a:t>josefvergara@wnyconstructionmgmt.com</a:t>
            </a:r>
          </a:p>
          <a:p>
            <a:pPr>
              <a:lnSpc>
                <a:spcPts val="7012"/>
              </a:lnSpc>
            </a:pPr>
            <a:r>
              <a:rPr lang="en-US" sz="4438" dirty="0">
                <a:solidFill>
                  <a:srgbClr val="133259"/>
                </a:solidFill>
                <a:latin typeface="Open Sans"/>
              </a:rPr>
              <a:t>Website: </a:t>
            </a:r>
            <a:r>
              <a:rPr lang="en-US" sz="4438" u="sng" dirty="0">
                <a:solidFill>
                  <a:srgbClr val="133259"/>
                </a:solidFill>
                <a:latin typeface="Open Sans"/>
                <a:hlinkClick r:id="rId12" tooltip="http://www.wnyconstructionmgmt.com/"/>
              </a:rPr>
              <a:t>www.wnyconstructionmgmt.com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76928" y="1075951"/>
            <a:ext cx="9804484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28AD51"/>
                </a:solidFill>
                <a:latin typeface="Raleway Bold"/>
              </a:rPr>
              <a:t>CONTACT US!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26821" y="2642270"/>
            <a:ext cx="3765234" cy="5640799"/>
          </a:xfrm>
          <a:custGeom>
            <a:avLst/>
            <a:gdLst/>
            <a:ahLst/>
            <a:cxnLst/>
            <a:rect l="l" t="t" r="r" b="b"/>
            <a:pathLst>
              <a:path w="3765234" h="5640799">
                <a:moveTo>
                  <a:pt x="0" y="0"/>
                </a:moveTo>
                <a:lnTo>
                  <a:pt x="3765234" y="0"/>
                </a:lnTo>
                <a:lnTo>
                  <a:pt x="3765234" y="5640799"/>
                </a:lnTo>
                <a:lnTo>
                  <a:pt x="0" y="56407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605467" y="3189003"/>
            <a:ext cx="10736879" cy="509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390" lvl="1" indent="-306195">
              <a:lnSpc>
                <a:spcPts val="3971"/>
              </a:lnSpc>
              <a:buFont typeface="Arial"/>
              <a:buChar char="•"/>
            </a:pPr>
            <a:r>
              <a:rPr lang="en-US" sz="2836" dirty="0">
                <a:solidFill>
                  <a:srgbClr val="000000"/>
                </a:solidFill>
                <a:latin typeface="Canva Sans"/>
              </a:rPr>
              <a:t>Civil Engineer with more than 30 years experience on construction.</a:t>
            </a:r>
          </a:p>
          <a:p>
            <a:pPr marL="612390" lvl="1" indent="-306195">
              <a:lnSpc>
                <a:spcPts val="3971"/>
              </a:lnSpc>
              <a:buFont typeface="Arial"/>
              <a:buChar char="•"/>
            </a:pPr>
            <a:r>
              <a:rPr lang="en-US" sz="2836" dirty="0">
                <a:solidFill>
                  <a:srgbClr val="000000"/>
                </a:solidFill>
                <a:latin typeface="Canva Sans"/>
              </a:rPr>
              <a:t>I have training on handle people and communication, administrative and management skills.</a:t>
            </a:r>
          </a:p>
          <a:p>
            <a:pPr marL="612390" lvl="1" indent="-306195">
              <a:lnSpc>
                <a:spcPts val="3971"/>
              </a:lnSpc>
              <a:buFont typeface="Arial"/>
              <a:buChar char="•"/>
            </a:pPr>
            <a:r>
              <a:rPr lang="en-US" sz="2836" dirty="0">
                <a:solidFill>
                  <a:srgbClr val="000000"/>
                </a:solidFill>
                <a:latin typeface="Canva Sans"/>
              </a:rPr>
              <a:t> The biggest project we had in 2012 was for US$1 million to rebuild country roads in Colombia.</a:t>
            </a:r>
          </a:p>
          <a:p>
            <a:pPr marL="306195" lvl="1">
              <a:lnSpc>
                <a:spcPts val="3971"/>
              </a:lnSpc>
            </a:pPr>
            <a:endParaRPr lang="en-US" sz="2836" dirty="0">
              <a:solidFill>
                <a:srgbClr val="000000"/>
              </a:solidFill>
              <a:latin typeface="Canva Sans"/>
            </a:endParaRPr>
          </a:p>
          <a:p>
            <a:pPr marL="306195" lvl="1">
              <a:lnSpc>
                <a:spcPts val="3971"/>
              </a:lnSpc>
            </a:pPr>
            <a:endParaRPr lang="en-US" sz="2836" dirty="0">
              <a:solidFill>
                <a:srgbClr val="000000"/>
              </a:solidFill>
              <a:latin typeface="Canva Sans"/>
            </a:endParaRPr>
          </a:p>
          <a:p>
            <a:pPr marL="306195" lvl="1" algn="ctr">
              <a:lnSpc>
                <a:spcPts val="3971"/>
              </a:lnSpc>
            </a:pPr>
            <a:r>
              <a:rPr lang="en-US" sz="2836" dirty="0">
                <a:solidFill>
                  <a:srgbClr val="000000"/>
                </a:solidFill>
                <a:latin typeface="Canva Sans"/>
              </a:rPr>
              <a:t>Our US business has increased the gross income 20 times between 2019 - 2022. </a:t>
            </a:r>
          </a:p>
        </p:txBody>
      </p:sp>
      <p:sp>
        <p:nvSpPr>
          <p:cNvPr id="23" name="Freeform 23"/>
          <p:cNvSpPr/>
          <p:nvPr/>
        </p:nvSpPr>
        <p:spPr>
          <a:xfrm>
            <a:off x="14973171" y="404348"/>
            <a:ext cx="1784804" cy="2466051"/>
          </a:xfrm>
          <a:custGeom>
            <a:avLst/>
            <a:gdLst/>
            <a:ahLst/>
            <a:cxnLst/>
            <a:rect l="l" t="t" r="r" b="b"/>
            <a:pathLst>
              <a:path w="1784804" h="2466051">
                <a:moveTo>
                  <a:pt x="0" y="0"/>
                </a:moveTo>
                <a:lnTo>
                  <a:pt x="1784805" y="0"/>
                </a:lnTo>
                <a:lnTo>
                  <a:pt x="1784805" y="2466051"/>
                </a:lnTo>
                <a:lnTo>
                  <a:pt x="0" y="246605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700026"/>
            <a:ext cx="5372100" cy="1136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 dirty="0">
                <a:solidFill>
                  <a:srgbClr val="133259"/>
                </a:solidFill>
                <a:latin typeface="Raleway Bold"/>
              </a:rPr>
              <a:t>ABOUT </a:t>
            </a:r>
            <a:r>
              <a:rPr lang="en-US" sz="6626" dirty="0">
                <a:solidFill>
                  <a:srgbClr val="28AD51"/>
                </a:solidFill>
                <a:latin typeface="Raleway Bold"/>
              </a:rPr>
              <a:t>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4626" y="602365"/>
            <a:ext cx="8339557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OUR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 COMMITMENT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068337" y="2805602"/>
            <a:ext cx="13727808" cy="512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4"/>
              </a:lnSpc>
            </a:pPr>
            <a:r>
              <a:rPr lang="en-US" sz="3546" dirty="0">
                <a:solidFill>
                  <a:srgbClr val="133259"/>
                </a:solidFill>
                <a:latin typeface="Mont Bold"/>
              </a:rPr>
              <a:t>WNY E&amp;C </a:t>
            </a:r>
            <a:r>
              <a:rPr lang="en-US" sz="3546" dirty="0">
                <a:solidFill>
                  <a:srgbClr val="133259"/>
                </a:solidFill>
                <a:latin typeface="Mont" panose="020B0604020202020204" charset="0"/>
              </a:rPr>
              <a:t>is a construction management company that has pride itself of very high-quality services in the community for commercial and residential projects in the Buffalo area since 2016.</a:t>
            </a:r>
          </a:p>
          <a:p>
            <a:pPr>
              <a:lnSpc>
                <a:spcPts val="4964"/>
              </a:lnSpc>
            </a:pPr>
            <a:endParaRPr lang="en-US" sz="3546" dirty="0">
              <a:solidFill>
                <a:srgbClr val="000000"/>
              </a:solidFill>
              <a:latin typeface="Mont"/>
            </a:endParaRPr>
          </a:p>
          <a:p>
            <a:pPr>
              <a:lnSpc>
                <a:spcPts val="4964"/>
              </a:lnSpc>
            </a:pPr>
            <a:endParaRPr lang="en-US" sz="3546" dirty="0">
              <a:solidFill>
                <a:srgbClr val="000000"/>
              </a:solidFill>
              <a:latin typeface="Mont"/>
            </a:endParaRPr>
          </a:p>
          <a:p>
            <a:pPr algn="ctr">
              <a:lnSpc>
                <a:spcPts val="4964"/>
              </a:lnSpc>
            </a:pPr>
            <a:r>
              <a:rPr lang="en-US" sz="3546" dirty="0">
                <a:solidFill>
                  <a:srgbClr val="133259"/>
                </a:solidFill>
                <a:latin typeface="Mont Bold"/>
              </a:rPr>
              <a:t>Our commitment is to deliver high quality services in timely fashion to the complete satisfaction of our clients.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312895" y="3001855"/>
            <a:ext cx="8529690" cy="488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Construction management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Interior demolition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Siding, framing &amp; drywall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Flooring &amp; carpeting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Painting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Concrete footings and driveways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Metal roof and repairs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133259"/>
                </a:solidFill>
                <a:latin typeface="Canva Sans"/>
              </a:rPr>
              <a:t>Commercial renovations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322530" y="2823771"/>
            <a:ext cx="3256941" cy="325694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17950" r="-179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64626" y="393733"/>
            <a:ext cx="8339557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OUR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 SERVICES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023292" y="5919538"/>
            <a:ext cx="2082053" cy="208205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384714" y="6309999"/>
            <a:ext cx="2648813" cy="264881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03597" y="2296736"/>
            <a:ext cx="3966533" cy="3966533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26045" r="-260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1364" y="6458363"/>
            <a:ext cx="1543228" cy="154322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24673" r="-24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756340" y="3095670"/>
            <a:ext cx="9330741" cy="35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388" lvl="1" indent="-352694">
              <a:lnSpc>
                <a:spcPts val="4574"/>
              </a:lnSpc>
              <a:buFont typeface="Arial"/>
              <a:buChar char="•"/>
            </a:pPr>
            <a:r>
              <a:rPr lang="en-US" sz="3267" dirty="0">
                <a:solidFill>
                  <a:srgbClr val="133259"/>
                </a:solidFill>
                <a:latin typeface="Canva Sans"/>
              </a:rPr>
              <a:t>MWBE Certification for the City of Buffalo and Erie County </a:t>
            </a:r>
          </a:p>
          <a:p>
            <a:pPr marL="705388" lvl="1" indent="-352694">
              <a:lnSpc>
                <a:spcPts val="4574"/>
              </a:lnSpc>
              <a:buFont typeface="Arial"/>
              <a:buChar char="•"/>
            </a:pPr>
            <a:r>
              <a:rPr lang="en-US" sz="3267" dirty="0">
                <a:solidFill>
                  <a:srgbClr val="133259"/>
                </a:solidFill>
                <a:latin typeface="Canva Sans"/>
              </a:rPr>
              <a:t>City of Buffalo - Light Commercial Contractor LTC20-10057524.</a:t>
            </a:r>
          </a:p>
          <a:p>
            <a:pPr marL="705388" lvl="1" indent="-352694">
              <a:lnSpc>
                <a:spcPts val="4574"/>
              </a:lnSpc>
              <a:buFont typeface="Arial"/>
              <a:buChar char="•"/>
            </a:pPr>
            <a:r>
              <a:rPr lang="en-US" sz="3267" dirty="0">
                <a:solidFill>
                  <a:srgbClr val="133259"/>
                </a:solidFill>
                <a:latin typeface="Canva Sans"/>
              </a:rPr>
              <a:t>City of Buffalo - Demolition Grade 1 DM120-10057525</a:t>
            </a:r>
          </a:p>
        </p:txBody>
      </p:sp>
      <p:sp>
        <p:nvSpPr>
          <p:cNvPr id="22" name="Freeform 22"/>
          <p:cNvSpPr/>
          <p:nvPr/>
        </p:nvSpPr>
        <p:spPr>
          <a:xfrm>
            <a:off x="2004124" y="2781475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64626" y="393733"/>
            <a:ext cx="8339557" cy="113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OUR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CREDENTIALS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234374" y="6802496"/>
            <a:ext cx="5549653" cy="1553040"/>
          </a:xfrm>
          <a:custGeom>
            <a:avLst/>
            <a:gdLst/>
            <a:ahLst/>
            <a:cxnLst/>
            <a:rect l="l" t="t" r="r" b="b"/>
            <a:pathLst>
              <a:path w="6058025" h="1834607">
                <a:moveTo>
                  <a:pt x="0" y="0"/>
                </a:moveTo>
                <a:lnTo>
                  <a:pt x="6058025" y="0"/>
                </a:lnTo>
                <a:lnTo>
                  <a:pt x="6058025" y="1834607"/>
                </a:lnTo>
                <a:lnTo>
                  <a:pt x="0" y="18346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7263" y="6669573"/>
            <a:ext cx="6329737" cy="2127184"/>
          </a:xfrm>
          <a:custGeom>
            <a:avLst/>
            <a:gdLst/>
            <a:ahLst/>
            <a:cxnLst/>
            <a:rect l="l" t="t" r="r" b="b"/>
            <a:pathLst>
              <a:path w="6730435" h="2414544">
                <a:moveTo>
                  <a:pt x="0" y="0"/>
                </a:moveTo>
                <a:lnTo>
                  <a:pt x="6730435" y="0"/>
                </a:lnTo>
                <a:lnTo>
                  <a:pt x="6730435" y="2414544"/>
                </a:lnTo>
                <a:lnTo>
                  <a:pt x="0" y="241454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64626" y="393733"/>
            <a:ext cx="8339557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PREVIOUS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CLIENTS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9082" y="2560214"/>
            <a:ext cx="15929837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916" lvl="1" indent="-297458">
              <a:lnSpc>
                <a:spcPts val="3857"/>
              </a:lnSpc>
              <a:buFont typeface="Arial"/>
              <a:buChar char="•"/>
            </a:pPr>
            <a:r>
              <a:rPr lang="en-US" sz="2755" b="1" dirty="0" err="1">
                <a:solidFill>
                  <a:srgbClr val="000000"/>
                </a:solidFill>
                <a:latin typeface="Canva Sans"/>
              </a:rPr>
              <a:t>Wegmans</a:t>
            </a:r>
            <a:r>
              <a:rPr lang="en-US" sz="2755" dirty="0">
                <a:solidFill>
                  <a:srgbClr val="000000"/>
                </a:solidFill>
                <a:latin typeface="Canva Sans"/>
              </a:rPr>
              <a:t> – Café Remodeling &amp; Freezer relocation</a:t>
            </a:r>
          </a:p>
          <a:p>
            <a:pPr marL="594916" lvl="1" indent="-297458">
              <a:lnSpc>
                <a:spcPts val="3857"/>
              </a:lnSpc>
              <a:buFont typeface="Arial"/>
              <a:buChar char="•"/>
            </a:pPr>
            <a:r>
              <a:rPr lang="en-US" sz="2755" b="1" dirty="0">
                <a:solidFill>
                  <a:srgbClr val="000000"/>
                </a:solidFill>
                <a:latin typeface="Canva Sans"/>
              </a:rPr>
              <a:t>Pike Inc </a:t>
            </a:r>
            <a:r>
              <a:rPr lang="en-US" sz="2755" dirty="0">
                <a:solidFill>
                  <a:srgbClr val="000000"/>
                </a:solidFill>
                <a:latin typeface="Canva Sans"/>
              </a:rPr>
              <a:t>– Flooring replacement </a:t>
            </a:r>
          </a:p>
          <a:p>
            <a:pPr marL="594916" lvl="1" indent="-297458">
              <a:lnSpc>
                <a:spcPts val="3857"/>
              </a:lnSpc>
              <a:buFont typeface="Arial"/>
              <a:buChar char="•"/>
            </a:pPr>
            <a:r>
              <a:rPr lang="en-US" sz="2755" b="1" dirty="0">
                <a:solidFill>
                  <a:srgbClr val="000000"/>
                </a:solidFill>
                <a:latin typeface="Canva Sans"/>
              </a:rPr>
              <a:t>Community Action Organization (CAO) </a:t>
            </a:r>
            <a:r>
              <a:rPr lang="en-US" sz="2755" dirty="0">
                <a:solidFill>
                  <a:srgbClr val="000000"/>
                </a:solidFill>
                <a:latin typeface="Canva Sans"/>
              </a:rPr>
              <a:t>- Exterior painting.</a:t>
            </a:r>
          </a:p>
          <a:p>
            <a:pPr marL="594916" lvl="1" indent="-297458">
              <a:lnSpc>
                <a:spcPts val="3857"/>
              </a:lnSpc>
              <a:buFont typeface="Arial"/>
              <a:buChar char="•"/>
            </a:pPr>
            <a:r>
              <a:rPr lang="en-US" sz="2755" b="1" dirty="0">
                <a:solidFill>
                  <a:srgbClr val="000000"/>
                </a:solidFill>
                <a:latin typeface="Canva Sans"/>
              </a:rPr>
              <a:t>Church of Scientology of Buffalo </a:t>
            </a:r>
            <a:r>
              <a:rPr lang="en-US" sz="2755" dirty="0">
                <a:solidFill>
                  <a:srgbClr val="000000"/>
                </a:solidFill>
                <a:latin typeface="Canva Sans"/>
              </a:rPr>
              <a:t>- Drywall repair, carpet install and painting.</a:t>
            </a:r>
          </a:p>
          <a:p>
            <a:pPr marL="594916" lvl="1" indent="-297458">
              <a:lnSpc>
                <a:spcPts val="3857"/>
              </a:lnSpc>
              <a:buFont typeface="Arial"/>
              <a:buChar char="•"/>
            </a:pPr>
            <a:r>
              <a:rPr lang="en-US" sz="2755" b="1" dirty="0" err="1">
                <a:solidFill>
                  <a:srgbClr val="000000"/>
                </a:solidFill>
                <a:latin typeface="Canva Sans"/>
              </a:rPr>
              <a:t>Iglesia</a:t>
            </a:r>
            <a:r>
              <a:rPr lang="en-US" sz="2755" b="1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755" b="1" dirty="0" err="1">
                <a:solidFill>
                  <a:srgbClr val="000000"/>
                </a:solidFill>
                <a:latin typeface="Canva Sans"/>
              </a:rPr>
              <a:t>Metodista</a:t>
            </a:r>
            <a:r>
              <a:rPr lang="en-US" sz="2755" b="1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755" b="1" dirty="0" err="1">
                <a:solidFill>
                  <a:srgbClr val="000000"/>
                </a:solidFill>
                <a:latin typeface="Canva Sans"/>
              </a:rPr>
              <a:t>Libre</a:t>
            </a:r>
            <a:r>
              <a:rPr lang="en-US" sz="2755" b="1" dirty="0">
                <a:solidFill>
                  <a:srgbClr val="000000"/>
                </a:solidFill>
                <a:latin typeface="Canva Sans"/>
              </a:rPr>
              <a:t> West side Buffalo </a:t>
            </a:r>
            <a:r>
              <a:rPr lang="en-US" sz="2755" dirty="0">
                <a:solidFill>
                  <a:srgbClr val="000000"/>
                </a:solidFill>
                <a:latin typeface="Canva Sans"/>
              </a:rPr>
              <a:t>- Exterior brick replacement with metal siding.</a:t>
            </a:r>
          </a:p>
          <a:p>
            <a:pPr marL="594916" lvl="1" indent="-297458">
              <a:lnSpc>
                <a:spcPts val="3857"/>
              </a:lnSpc>
              <a:buFont typeface="Arial"/>
              <a:buChar char="•"/>
            </a:pPr>
            <a:r>
              <a:rPr lang="en-US" sz="2755" b="1" dirty="0">
                <a:solidFill>
                  <a:srgbClr val="000000"/>
                </a:solidFill>
                <a:latin typeface="Canva Sans"/>
              </a:rPr>
              <a:t>Historical Residential House Downtown Buffalo </a:t>
            </a:r>
            <a:r>
              <a:rPr lang="en-US" sz="2755" dirty="0">
                <a:solidFill>
                  <a:srgbClr val="000000"/>
                </a:solidFill>
                <a:latin typeface="Canva Sans"/>
              </a:rPr>
              <a:t>- Renovation of 3 Stories</a:t>
            </a:r>
          </a:p>
          <a:p>
            <a:pPr marL="594916" lvl="1" indent="-297458">
              <a:lnSpc>
                <a:spcPts val="3857"/>
              </a:lnSpc>
              <a:buFont typeface="Arial"/>
              <a:buChar char="•"/>
            </a:pPr>
            <a:r>
              <a:rPr lang="en-US" sz="275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755" b="1" dirty="0">
                <a:solidFill>
                  <a:srgbClr val="000000"/>
                </a:solidFill>
                <a:latin typeface="Canva Sans"/>
              </a:rPr>
              <a:t>70+ residential jobs </a:t>
            </a:r>
            <a:r>
              <a:rPr lang="en-US" sz="2755" dirty="0">
                <a:solidFill>
                  <a:srgbClr val="000000"/>
                </a:solidFill>
                <a:latin typeface="Canva Sans"/>
              </a:rPr>
              <a:t>between 2021 and 2023 (in all trades)</a:t>
            </a:r>
          </a:p>
          <a:p>
            <a:pPr>
              <a:lnSpc>
                <a:spcPts val="3857"/>
              </a:lnSpc>
            </a:pPr>
            <a:endParaRPr lang="en-US" sz="2755" dirty="0">
              <a:solidFill>
                <a:srgbClr val="000000"/>
              </a:solidFill>
              <a:latin typeface="Canva Sans"/>
            </a:endParaRPr>
          </a:p>
        </p:txBody>
      </p:sp>
      <p:pic>
        <p:nvPicPr>
          <p:cNvPr id="26" name="Picture 25" descr="A blue and black logo&#10;&#10;Description automatically generated">
            <a:extLst>
              <a:ext uri="{FF2B5EF4-FFF2-40B4-BE49-F238E27FC236}">
                <a16:creationId xmlns:a16="http://schemas.microsoft.com/office/drawing/2014/main" id="{42132E02-77CD-35DF-D45D-C5927ED15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65" y="6872337"/>
            <a:ext cx="3584644" cy="13737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9773892" y="1786369"/>
            <a:ext cx="5347024" cy="7129365"/>
          </a:xfrm>
          <a:custGeom>
            <a:avLst/>
            <a:gdLst/>
            <a:ahLst/>
            <a:cxnLst/>
            <a:rect l="l" t="t" r="r" b="b"/>
            <a:pathLst>
              <a:path w="5347024" h="7129365">
                <a:moveTo>
                  <a:pt x="0" y="0"/>
                </a:moveTo>
                <a:lnTo>
                  <a:pt x="5347024" y="0"/>
                </a:lnTo>
                <a:lnTo>
                  <a:pt x="5347024" y="7129365"/>
                </a:lnTo>
                <a:lnTo>
                  <a:pt x="0" y="712936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93356" y="1829447"/>
            <a:ext cx="5347024" cy="7129365"/>
          </a:xfrm>
          <a:custGeom>
            <a:avLst/>
            <a:gdLst/>
            <a:ahLst/>
            <a:cxnLst/>
            <a:rect l="l" t="t" r="r" b="b"/>
            <a:pathLst>
              <a:path w="5347024" h="7129365">
                <a:moveTo>
                  <a:pt x="0" y="0"/>
                </a:moveTo>
                <a:lnTo>
                  <a:pt x="5347024" y="0"/>
                </a:lnTo>
                <a:lnTo>
                  <a:pt x="5347024" y="7129365"/>
                </a:lnTo>
                <a:lnTo>
                  <a:pt x="0" y="71293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64626" y="393733"/>
            <a:ext cx="9804484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PREVIOUS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PROJECTS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541041-F83D-BF88-E357-8474CB7E8FB3}"/>
              </a:ext>
            </a:extLst>
          </p:cNvPr>
          <p:cNvSpPr txBox="1"/>
          <p:nvPr/>
        </p:nvSpPr>
        <p:spPr>
          <a:xfrm>
            <a:off x="10134600" y="743413"/>
            <a:ext cx="69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33259"/>
                </a:solidFill>
              </a:rPr>
              <a:t>Floor replacement at Wegmans, Erie PA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03677" y="1848599"/>
            <a:ext cx="4942352" cy="6589803"/>
          </a:xfrm>
          <a:custGeom>
            <a:avLst/>
            <a:gdLst/>
            <a:ahLst/>
            <a:cxnLst/>
            <a:rect l="l" t="t" r="r" b="b"/>
            <a:pathLst>
              <a:path w="4942352" h="6589803">
                <a:moveTo>
                  <a:pt x="0" y="0"/>
                </a:moveTo>
                <a:lnTo>
                  <a:pt x="4942352" y="0"/>
                </a:lnTo>
                <a:lnTo>
                  <a:pt x="4942352" y="6589802"/>
                </a:lnTo>
                <a:lnTo>
                  <a:pt x="0" y="6589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293066" y="1848599"/>
            <a:ext cx="4942352" cy="6589803"/>
          </a:xfrm>
          <a:custGeom>
            <a:avLst/>
            <a:gdLst/>
            <a:ahLst/>
            <a:cxnLst/>
            <a:rect l="l" t="t" r="r" b="b"/>
            <a:pathLst>
              <a:path w="4942352" h="6589803">
                <a:moveTo>
                  <a:pt x="0" y="0"/>
                </a:moveTo>
                <a:lnTo>
                  <a:pt x="4942352" y="0"/>
                </a:lnTo>
                <a:lnTo>
                  <a:pt x="4942352" y="6589802"/>
                </a:lnTo>
                <a:lnTo>
                  <a:pt x="0" y="6589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64626" y="393733"/>
            <a:ext cx="9804484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PREVIOUS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PROJECTS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86644" y="8519514"/>
            <a:ext cx="2293954" cy="67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3826">
                <a:solidFill>
                  <a:srgbClr val="133259"/>
                </a:solidFill>
                <a:latin typeface="Raleway Bold"/>
              </a:rPr>
              <a:t>BEFORE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00528" y="8519514"/>
            <a:ext cx="2100383" cy="67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3826">
                <a:solidFill>
                  <a:srgbClr val="133259"/>
                </a:solidFill>
                <a:latin typeface="Raleway Bold"/>
              </a:rPr>
              <a:t>AFTER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23E73D-9095-860B-9A1F-18D5FDDD9A75}"/>
              </a:ext>
            </a:extLst>
          </p:cNvPr>
          <p:cNvSpPr txBox="1"/>
          <p:nvPr/>
        </p:nvSpPr>
        <p:spPr>
          <a:xfrm>
            <a:off x="10134600" y="743413"/>
            <a:ext cx="699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33259"/>
                </a:solidFill>
              </a:rPr>
              <a:t>Wood floor finishing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626" y="9622906"/>
            <a:ext cx="16809844" cy="371990"/>
            <a:chOff x="0" y="0"/>
            <a:chExt cx="22413125" cy="49598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355543" y="8447278"/>
            <a:ext cx="16809844" cy="371990"/>
            <a:chOff x="0" y="0"/>
            <a:chExt cx="22413125" cy="495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209925" cy="292787"/>
              <a:chOff x="0" y="0"/>
              <a:chExt cx="4387146" cy="578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1332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03200" y="203200"/>
              <a:ext cx="22209925" cy="292787"/>
              <a:chOff x="0" y="0"/>
              <a:chExt cx="4387146" cy="578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87146" cy="57834"/>
              </a:xfrm>
              <a:custGeom>
                <a:avLst/>
                <a:gdLst/>
                <a:ahLst/>
                <a:cxnLst/>
                <a:rect l="l" t="t" r="r" b="b"/>
                <a:pathLst>
                  <a:path w="4387146" h="57834">
                    <a:moveTo>
                      <a:pt x="0" y="0"/>
                    </a:moveTo>
                    <a:lnTo>
                      <a:pt x="4387146" y="0"/>
                    </a:lnTo>
                    <a:lnTo>
                      <a:pt x="4387146" y="57834"/>
                    </a:lnTo>
                    <a:lnTo>
                      <a:pt x="0" y="57834"/>
                    </a:lnTo>
                    <a:close/>
                  </a:path>
                </a:pathLst>
              </a:custGeom>
              <a:solidFill>
                <a:srgbClr val="28AD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04775"/>
                <a:ext cx="4387146" cy="16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6757976" y="8958812"/>
            <a:ext cx="1530024" cy="1530024"/>
            <a:chOff x="0" y="0"/>
            <a:chExt cx="2040033" cy="20400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40033" cy="204003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20768" tIns="20768" rIns="20768" bIns="207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366" y="236650"/>
              <a:ext cx="1192185" cy="1297616"/>
            </a:xfrm>
            <a:custGeom>
              <a:avLst/>
              <a:gdLst/>
              <a:ahLst/>
              <a:cxnLst/>
              <a:rect l="l" t="t" r="r" b="b"/>
              <a:pathLst>
                <a:path w="1192185" h="1297616">
                  <a:moveTo>
                    <a:pt x="0" y="0"/>
                  </a:moveTo>
                  <a:lnTo>
                    <a:pt x="1192185" y="0"/>
                  </a:lnTo>
                  <a:lnTo>
                    <a:pt x="1192185" y="1297617"/>
                  </a:lnTo>
                  <a:lnTo>
                    <a:pt x="0" y="129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752011" y="2101354"/>
            <a:ext cx="4563220" cy="6084293"/>
          </a:xfrm>
          <a:custGeom>
            <a:avLst/>
            <a:gdLst/>
            <a:ahLst/>
            <a:cxnLst/>
            <a:rect l="l" t="t" r="r" b="b"/>
            <a:pathLst>
              <a:path w="4563220" h="6084293">
                <a:moveTo>
                  <a:pt x="0" y="0"/>
                </a:moveTo>
                <a:lnTo>
                  <a:pt x="4563220" y="0"/>
                </a:lnTo>
                <a:lnTo>
                  <a:pt x="4563220" y="6084292"/>
                </a:lnTo>
                <a:lnTo>
                  <a:pt x="0" y="60842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569110" y="2101354"/>
            <a:ext cx="4563220" cy="6084293"/>
          </a:xfrm>
          <a:custGeom>
            <a:avLst/>
            <a:gdLst/>
            <a:ahLst/>
            <a:cxnLst/>
            <a:rect l="l" t="t" r="r" b="b"/>
            <a:pathLst>
              <a:path w="4563220" h="6084293">
                <a:moveTo>
                  <a:pt x="0" y="0"/>
                </a:moveTo>
                <a:lnTo>
                  <a:pt x="4563219" y="0"/>
                </a:lnTo>
                <a:lnTo>
                  <a:pt x="4563219" y="6084292"/>
                </a:lnTo>
                <a:lnTo>
                  <a:pt x="0" y="608429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64626" y="393733"/>
            <a:ext cx="9804484" cy="113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7"/>
              </a:lnSpc>
            </a:pPr>
            <a:r>
              <a:rPr lang="en-US" sz="6626">
                <a:solidFill>
                  <a:srgbClr val="133259"/>
                </a:solidFill>
                <a:latin typeface="Raleway Bold"/>
              </a:rPr>
              <a:t>PREVIOUS </a:t>
            </a:r>
            <a:r>
              <a:rPr lang="en-US" sz="6626">
                <a:solidFill>
                  <a:srgbClr val="28AD51"/>
                </a:solidFill>
                <a:latin typeface="Raleway Bold"/>
              </a:rPr>
              <a:t>PROJECTS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86644" y="8519514"/>
            <a:ext cx="2293954" cy="67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3826">
                <a:solidFill>
                  <a:srgbClr val="133259"/>
                </a:solidFill>
                <a:latin typeface="Raleway Bold"/>
              </a:rPr>
              <a:t>BEFORE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00528" y="8519514"/>
            <a:ext cx="2100383" cy="67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3826">
                <a:solidFill>
                  <a:srgbClr val="133259"/>
                </a:solidFill>
                <a:latin typeface="Raleway Bold"/>
              </a:rPr>
              <a:t>AFTER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433DB2-CDD4-A149-F59C-12D702C5C536}"/>
              </a:ext>
            </a:extLst>
          </p:cNvPr>
          <p:cNvSpPr txBox="1"/>
          <p:nvPr/>
        </p:nvSpPr>
        <p:spPr>
          <a:xfrm>
            <a:off x="9777393" y="781824"/>
            <a:ext cx="781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33259"/>
                </a:solidFill>
              </a:rPr>
              <a:t>Carpeting upgrade in Church of Scientology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633</Words>
  <Application>Microsoft Office PowerPoint</Application>
  <PresentationFormat>Custom</PresentationFormat>
  <Paragraphs>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Open Sans Bold</vt:lpstr>
      <vt:lpstr>Arial</vt:lpstr>
      <vt:lpstr>Calibri</vt:lpstr>
      <vt:lpstr>Mont</vt:lpstr>
      <vt:lpstr>Raleway Bold</vt:lpstr>
      <vt:lpstr>Canva Sans</vt:lpstr>
      <vt:lpstr>Open Sans</vt:lpstr>
      <vt:lpstr>Aileron</vt:lpstr>
      <vt:lpstr>Mont Bold</vt:lpstr>
      <vt:lpstr>Aileron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WNY Engineering Pitch</dc:title>
  <cp:lastModifiedBy>Loera Barcenas, Karina</cp:lastModifiedBy>
  <cp:revision>4</cp:revision>
  <dcterms:created xsi:type="dcterms:W3CDTF">2006-08-16T00:00:00Z</dcterms:created>
  <dcterms:modified xsi:type="dcterms:W3CDTF">2024-02-12T19:13:16Z</dcterms:modified>
  <dc:identifier>DAF6pFX7gvQ</dc:identifier>
</cp:coreProperties>
</file>